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0" r:id="rId4"/>
    <p:sldId id="259" r:id="rId5"/>
    <p:sldId id="261" r:id="rId6"/>
    <p:sldId id="267" r:id="rId7"/>
    <p:sldId id="262" r:id="rId8"/>
    <p:sldId id="281" r:id="rId9"/>
    <p:sldId id="265" r:id="rId10"/>
    <p:sldId id="278" r:id="rId11"/>
    <p:sldId id="277" r:id="rId12"/>
    <p:sldId id="282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IUigmmgm+jO6AhbQ89M6uFBI2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97E141-9114-4254-9B06-B6A74F94F3B0}">
  <a:tblStyle styleId="{C297E141-9114-4254-9B06-B6A74F94F3B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B9BD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B9BD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0C925B8-3D35-4031-A963-0089AC7FF18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11" autoAdjust="0"/>
  </p:normalViewPr>
  <p:slideViewPr>
    <p:cSldViewPr snapToGrid="0">
      <p:cViewPr varScale="1">
        <p:scale>
          <a:sx n="89" d="100"/>
          <a:sy n="89" d="100"/>
        </p:scale>
        <p:origin x="13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6620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5295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0" name="Google Shape;21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3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dirty="0"/>
              <a:t>Link Vídeo de 2 minutos máximo sobre  avances de las principales funcionalidades implementadas fuera de la presentación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0" name="Google Shape;21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13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9169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65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165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948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24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39d9aa3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3a39d9aa3c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Explicar el Valor de Trabajar con el ciclo de vida del desarrollo del software y en un entorno de trabajo basado en Scrum. Insertar Pantalla de Carpetas de Carga de evidencias sprint</a:t>
            </a:r>
            <a:endParaRPr/>
          </a:p>
        </p:txBody>
      </p:sp>
      <p:sp>
        <p:nvSpPr>
          <p:cNvPr id="122" name="Google Shape;122;g13a39d9aa3c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23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a39d9aa3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3a39d9aa3c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Explicar el Valor de Trabajar con el ciclo de vida del desarrollo del software y en un entorno de trabajo basado en Scrum. Insertar Pantalla de Carpetas de Carga de evidencias sprint</a:t>
            </a:r>
            <a:endParaRPr/>
          </a:p>
        </p:txBody>
      </p:sp>
      <p:sp>
        <p:nvSpPr>
          <p:cNvPr id="132" name="Google Shape;132;g13a39d9aa3c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L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306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a39d9aa3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6" name="Google Shape;146;g13a39d9aa3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206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uoccl0.sharepoint.com/:v:/s/IngSoftware218/EXffDcDkQ3NDpTKrtW1zRzUBVQCfMtvD0Rrsm5OkFu2F_A?e=XxZMaY&amp;nav=eyJyZWZlcnJhbEluZm8iOnsicmVmZXJyYWxBcHAiOiJTdHJlYW1XZWJBcHAiLCJyZWZlcnJhbFZpZXciOiJTaGFyZURpYWxvZyIsInJlZmVycmFsQXBwUGxhdGZvcm0iOiJXZWIiLCJyZWZlcnJhbE1vZGUiOiJ2aWV3In19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F4470D09-1374-1EBE-FC2F-F0F79FA44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0706" y="745845"/>
            <a:ext cx="8561294" cy="2387600"/>
          </a:xfrm>
        </p:spPr>
        <p:txBody>
          <a:bodyPr/>
          <a:lstStyle/>
          <a:p>
            <a:r>
              <a:rPr lang="es-CL" dirty="0">
                <a:solidFill>
                  <a:schemeClr val="tx1"/>
                </a:solidFill>
              </a:rPr>
              <a:t>Ingeniería de Software</a:t>
            </a:r>
            <a:br>
              <a:rPr lang="es-CL" dirty="0">
                <a:solidFill>
                  <a:schemeClr val="tx1"/>
                </a:solidFill>
              </a:rPr>
            </a:br>
            <a:r>
              <a:rPr lang="es-CL" sz="3200" dirty="0" smtClean="0">
                <a:solidFill>
                  <a:schemeClr val="tx1"/>
                </a:solidFill>
              </a:rPr>
              <a:t>“Web App Hotelería”</a:t>
            </a:r>
            <a:endParaRPr lang="es-CL" sz="3200" dirty="0">
              <a:solidFill>
                <a:schemeClr val="tx1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7E1A64E6-F759-F7DC-1C05-52ECA533E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706" y="4279755"/>
            <a:ext cx="8561294" cy="2404867"/>
          </a:xfrm>
        </p:spPr>
        <p:txBody>
          <a:bodyPr>
            <a:noAutofit/>
          </a:bodyPr>
          <a:lstStyle/>
          <a:p>
            <a:r>
              <a:rPr lang="es-CL" sz="1400" dirty="0">
                <a:solidFill>
                  <a:schemeClr val="tx1"/>
                </a:solidFill>
              </a:rPr>
              <a:t>Escuela de Informática y Telecomunicaciones, Sede Maipú. 2022</a:t>
            </a:r>
          </a:p>
          <a:p>
            <a:r>
              <a:rPr lang="es-CL" sz="1400" dirty="0">
                <a:solidFill>
                  <a:schemeClr val="tx1"/>
                </a:solidFill>
              </a:rPr>
              <a:t>Sección:</a:t>
            </a:r>
          </a:p>
          <a:p>
            <a:r>
              <a:rPr lang="es-CL" sz="1400" dirty="0">
                <a:solidFill>
                  <a:schemeClr val="tx1"/>
                </a:solidFill>
              </a:rPr>
              <a:t>Docente Instructor de la Asignatura:</a:t>
            </a:r>
          </a:p>
          <a:p>
            <a:r>
              <a:rPr lang="es-ES" sz="1400" b="1" dirty="0" smtClean="0"/>
              <a:t>CHRISTIAN </a:t>
            </a:r>
            <a:r>
              <a:rPr lang="es-ES" sz="1400" b="1" dirty="0"/>
              <a:t>RODRIGO LAZCANO CABELLO</a:t>
            </a:r>
            <a:endParaRPr lang="es-CL" sz="1400" dirty="0">
              <a:solidFill>
                <a:schemeClr val="tx1"/>
              </a:solidFill>
            </a:endParaRPr>
          </a:p>
          <a:p>
            <a:r>
              <a:rPr lang="es-CL" sz="1400" dirty="0">
                <a:solidFill>
                  <a:schemeClr val="tx1"/>
                </a:solidFill>
              </a:rPr>
              <a:t>Integrantes del Equipo</a:t>
            </a:r>
            <a:r>
              <a:rPr lang="es-CL" sz="1400" dirty="0" smtClean="0">
                <a:solidFill>
                  <a:schemeClr val="tx1"/>
                </a:solidFill>
              </a:rPr>
              <a:t>:</a:t>
            </a:r>
          </a:p>
          <a:p>
            <a:r>
              <a:rPr lang="es-ES" sz="1400" b="1" dirty="0"/>
              <a:t>DANIEL IGNACIO BARRIGA </a:t>
            </a:r>
            <a:r>
              <a:rPr lang="es-ES" sz="1400" b="1" dirty="0" smtClean="0"/>
              <a:t>MOLINA</a:t>
            </a:r>
          </a:p>
          <a:p>
            <a:r>
              <a:rPr lang="es-ES" sz="1400" b="1" dirty="0"/>
              <a:t>FRANCISCO FELIPE BUSTAMANTE VARGAS</a:t>
            </a:r>
          </a:p>
          <a:p>
            <a:r>
              <a:rPr lang="es-ES" sz="1400" dirty="0"/>
              <a:t/>
            </a:r>
            <a:br>
              <a:rPr lang="es-ES" sz="1400" dirty="0"/>
            </a:br>
            <a:endParaRPr lang="es-CL" sz="1400" dirty="0">
              <a:solidFill>
                <a:schemeClr val="tx1"/>
              </a:solidFill>
            </a:endParaRPr>
          </a:p>
          <a:p>
            <a:endParaRPr lang="es-CL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5289176" y="907360"/>
            <a:ext cx="6705599" cy="138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3200" dirty="0"/>
              <a:t>Análisis de Retrospectiva</a:t>
            </a:r>
            <a:endParaRPr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6AEA6CC3-9A34-D350-E56F-7ED1D4CDDE00}"/>
              </a:ext>
            </a:extLst>
          </p:cNvPr>
          <p:cNvSpPr txBox="1"/>
          <p:nvPr/>
        </p:nvSpPr>
        <p:spPr>
          <a:xfrm>
            <a:off x="4477870" y="3817185"/>
            <a:ext cx="630218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b="1" dirty="0" smtClean="0"/>
              <a:t>Fortalezas: El grupo de trabajo pequeño nos permitió estar en la misma pagina durante el desarrollo del proyecto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CL" b="1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s-C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b="1" dirty="0" smtClean="0"/>
              <a:t>Debilidades: Así mismo debido a ser un grupo tan pequeño limito nuestra capacidad de desarrollo esperado, limitando parte de los entregables</a:t>
            </a:r>
            <a:endParaRPr lang="es-CL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400" b="1" dirty="0"/>
              <a:t>Lecciones aprendidas a través de la experiencia</a:t>
            </a:r>
            <a:r>
              <a:rPr lang="es-CL" sz="1400" dirty="0"/>
              <a:t>. </a:t>
            </a:r>
            <a:r>
              <a:rPr lang="es-CL" sz="1400" dirty="0" smtClean="0"/>
              <a:t>: Es importante tener una gran cantidad de respaldos de los entregables, si uno o dos fallan un tercero debe estar disponibles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sz="1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58155E0-6278-F15C-A123-94F20D440C96}"/>
              </a:ext>
            </a:extLst>
          </p:cNvPr>
          <p:cNvSpPr txBox="1"/>
          <p:nvPr/>
        </p:nvSpPr>
        <p:spPr>
          <a:xfrm>
            <a:off x="4477870" y="2392524"/>
            <a:ext cx="5705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Descripción de los avances logrados y de los pendientes por terminar</a:t>
            </a:r>
          </a:p>
        </p:txBody>
      </p:sp>
    </p:spTree>
    <p:extLst>
      <p:ext uri="{BB962C8B-B14F-4D97-AF65-F5344CB8AC3E}">
        <p14:creationId xmlns:p14="http://schemas.microsoft.com/office/powerpoint/2010/main" val="38074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4891231" y="672237"/>
            <a:ext cx="7569710" cy="138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2800" dirty="0"/>
              <a:t>Vídeo Sprint. Funcionalidad del sistema</a:t>
            </a:r>
            <a:endParaRPr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12DFF092-727B-3D36-24FA-4733B227C61B}"/>
              </a:ext>
            </a:extLst>
          </p:cNvPr>
          <p:cNvSpPr txBox="1"/>
          <p:nvPr/>
        </p:nvSpPr>
        <p:spPr>
          <a:xfrm>
            <a:off x="5045424" y="6119871"/>
            <a:ext cx="62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</a:pPr>
            <a:r>
              <a:rPr lang="es-ES" dirty="0">
                <a:hlinkClick r:id="rId6"/>
              </a:rPr>
              <a:t>Reunión en _General_-20231002_202544-Grabación de la reunión.mp4</a:t>
            </a:r>
            <a:endParaRPr lang="es-419" dirty="0"/>
          </a:p>
        </p:txBody>
      </p:sp>
      <p:pic>
        <p:nvPicPr>
          <p:cNvPr id="2" name="Funcionalidades del Siste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14980" y="1791596"/>
            <a:ext cx="7333529" cy="41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6" name="Picture 2" descr="Harry Partridge ⚡️ on X: &quot;DR. BEES RETURNS!! Watch now at  https://t.co/ihXlfxd4c2 https://t.co/0Zf7WCha4k&quot; /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6998"/>
            <a:ext cx="10344150" cy="58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320989" y="1384137"/>
            <a:ext cx="7871011" cy="83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dirty="0"/>
              <a:t>Problemática a Resolver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4195483" y="2474259"/>
            <a:ext cx="703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 smtClean="0"/>
              <a:t>El viejo sistema de reserva por teléfono o presencial es tedioso para los clientes y difícil de manipular para los administrativos hoteleros</a:t>
            </a:r>
            <a:endParaRPr lang="es-E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4320989" y="1384137"/>
            <a:ext cx="7871011" cy="83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dirty="0"/>
              <a:t>Requerimientos de alto nivel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109882" y="2990626"/>
            <a:ext cx="643307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Gestión de Reservas:</a:t>
            </a:r>
            <a:r>
              <a:rPr lang="es-ES" dirty="0"/>
              <a:t> El sistema debe permitir a los usuarios realizar reservas de habitaciones de hotel en línea</a:t>
            </a:r>
            <a:r>
              <a:rPr lang="es-ES" dirty="0" smtClean="0"/>
              <a:t>.</a:t>
            </a:r>
          </a:p>
          <a:p>
            <a:r>
              <a:rPr lang="es-ES" b="1" dirty="0"/>
              <a:t>Información de Habitaciones:</a:t>
            </a:r>
            <a:r>
              <a:rPr lang="es-ES" dirty="0"/>
              <a:t> Debe proporcionar detalles completos de las habitaciones, incluyendo fotos, tarifas, comodidades y descripciones</a:t>
            </a:r>
            <a:r>
              <a:rPr lang="es-ES" dirty="0" smtClean="0"/>
              <a:t>.</a:t>
            </a:r>
          </a:p>
          <a:p>
            <a:r>
              <a:rPr lang="es-ES" b="1" dirty="0"/>
              <a:t>Visualización de Disponibilidad:</a:t>
            </a:r>
            <a:r>
              <a:rPr lang="es-ES" dirty="0"/>
              <a:t> Debe mostrar la disponibilidad de </a:t>
            </a:r>
            <a:r>
              <a:rPr lang="es-ES" dirty="0" smtClean="0"/>
              <a:t>habitaciones según la cantidad de </a:t>
            </a:r>
            <a:r>
              <a:rPr lang="es-ES" dirty="0" err="1" smtClean="0"/>
              <a:t>huespedes</a:t>
            </a:r>
            <a:endParaRPr lang="es-ES" dirty="0" smtClean="0"/>
          </a:p>
          <a:p>
            <a:r>
              <a:rPr lang="es-ES" b="1" dirty="0"/>
              <a:t>Proceso de Reserva Simple:</a:t>
            </a:r>
            <a:r>
              <a:rPr lang="es-ES" dirty="0"/>
              <a:t> El proceso de reserva debe ser fácil de entender y completar, con pasos claros y opciones de pago seguras</a:t>
            </a:r>
            <a:r>
              <a:rPr lang="es-ES" dirty="0" smtClean="0"/>
              <a:t>.</a:t>
            </a:r>
          </a:p>
          <a:p>
            <a:r>
              <a:rPr lang="es-ES" b="1" dirty="0"/>
              <a:t>Seguridad de Datos:</a:t>
            </a:r>
            <a:r>
              <a:rPr lang="es-ES" dirty="0"/>
              <a:t> Debe garantizar la seguridad de los datos personales y financieros de los usuarios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b="1" dirty="0"/>
              <a:t>Reportes y Análisis:</a:t>
            </a:r>
            <a:r>
              <a:rPr lang="es-ES" dirty="0"/>
              <a:t> Puede proporcionar a los administradores herramientas para generar informes y análisis de ocupación, ingresos y otros datos relevantes.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6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4549698" y="1238251"/>
            <a:ext cx="7642302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s-CL" dirty="0"/>
              <a:t>Visión Inicial del Producto</a:t>
            </a:r>
            <a:br>
              <a:rPr lang="es-CL" dirty="0"/>
            </a:br>
            <a:r>
              <a:rPr lang="es-CL" sz="2700" dirty="0"/>
              <a:t>Definición  de la Solución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303520" y="3248809"/>
            <a:ext cx="4991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/>
              <a:t>Buscamos la modernización de los antiguos sistemas de reserva de hospedaje en el área de hotelería, entregando un sistema mas simple e intuitivo para los clientes y funcionarios hoteleros</a:t>
            </a:r>
          </a:p>
          <a:p>
            <a:endParaRPr lang="es-E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4554069" y="1444648"/>
            <a:ext cx="7799295" cy="64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s-CL" dirty="0"/>
              <a:t>Tecnologías del Desarrollo e implementación</a:t>
            </a:r>
            <a:endParaRPr dirty="0"/>
          </a:p>
        </p:txBody>
      </p:sp>
      <p:sp>
        <p:nvSpPr>
          <p:cNvPr id="2" name="CuadroTexto 1"/>
          <p:cNvSpPr txBox="1"/>
          <p:nvPr/>
        </p:nvSpPr>
        <p:spPr>
          <a:xfrm>
            <a:off x="5120640" y="2635624"/>
            <a:ext cx="6545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Para el lenguaje de programación se utilizo </a:t>
            </a:r>
            <a:r>
              <a:rPr lang="es-ES" sz="2000" dirty="0" err="1" smtClean="0"/>
              <a:t>Python</a:t>
            </a:r>
            <a:r>
              <a:rPr lang="es-ES" sz="2000" dirty="0" smtClean="0"/>
              <a:t>, con el </a:t>
            </a:r>
            <a:r>
              <a:rPr lang="es-ES" sz="2000" dirty="0" err="1" smtClean="0"/>
              <a:t>framework</a:t>
            </a:r>
            <a:r>
              <a:rPr lang="es-ES" sz="2000" dirty="0" smtClean="0"/>
              <a:t> de desarrollo Django.</a:t>
            </a:r>
          </a:p>
          <a:p>
            <a:r>
              <a:rPr lang="es-ES" sz="2000" dirty="0" smtClean="0"/>
              <a:t>Como base de datos </a:t>
            </a:r>
            <a:r>
              <a:rPr lang="es-ES" sz="2000" dirty="0" err="1" smtClean="0"/>
              <a:t>SQLite</a:t>
            </a:r>
            <a:r>
              <a:rPr lang="es-ES" sz="2000" dirty="0" smtClean="0"/>
              <a:t> y el </a:t>
            </a:r>
            <a:r>
              <a:rPr lang="es-ES" sz="2000" dirty="0" err="1" smtClean="0"/>
              <a:t>frontend</a:t>
            </a:r>
            <a:r>
              <a:rPr lang="es-ES" sz="2000" dirty="0" smtClean="0"/>
              <a:t> en HTML5</a:t>
            </a:r>
          </a:p>
          <a:p>
            <a:r>
              <a:rPr lang="es-ES" sz="2000" dirty="0" smtClean="0"/>
              <a:t>Utilizamos </a:t>
            </a:r>
            <a:r>
              <a:rPr lang="es-ES" sz="2000" dirty="0" err="1" smtClean="0"/>
              <a:t>Figma</a:t>
            </a:r>
            <a:r>
              <a:rPr lang="es-ES" sz="2000" dirty="0" smtClean="0"/>
              <a:t> para diseñar las primeras vistas</a:t>
            </a:r>
          </a:p>
          <a:p>
            <a:r>
              <a:rPr lang="es-ES" sz="2000" dirty="0" err="1" smtClean="0"/>
              <a:t>Github</a:t>
            </a:r>
            <a:r>
              <a:rPr lang="es-ES" sz="2000" dirty="0" smtClean="0"/>
              <a:t> para gestionar el código fuente y colaboración entre los desarrolladores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/>
        </p:nvSpPr>
        <p:spPr>
          <a:xfrm>
            <a:off x="4477547" y="1554994"/>
            <a:ext cx="65655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inicial del sistema: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9625" y="227250"/>
            <a:ext cx="1541111" cy="10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653B51E-AECE-4494-FC5E-AD303949F316}"/>
              </a:ext>
            </a:extLst>
          </p:cNvPr>
          <p:cNvSpPr txBox="1"/>
          <p:nvPr/>
        </p:nvSpPr>
        <p:spPr>
          <a:xfrm>
            <a:off x="4858871" y="6096000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Link acceso a modelos del </a:t>
            </a:r>
            <a:r>
              <a:rPr lang="es-419" dirty="0" smtClean="0"/>
              <a:t>software</a:t>
            </a:r>
          </a:p>
          <a:p>
            <a:r>
              <a:rPr lang="es-ES" dirty="0"/>
              <a:t>https://trello.com/c/Si7lkqsc</a:t>
            </a:r>
            <a:endParaRPr lang="es-419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3003A55A-E0E5-F57B-CB88-8A4DF61F4894}"/>
              </a:ext>
            </a:extLst>
          </p:cNvPr>
          <p:cNvSpPr txBox="1"/>
          <p:nvPr/>
        </p:nvSpPr>
        <p:spPr>
          <a:xfrm>
            <a:off x="4477547" y="2355840"/>
            <a:ext cx="6925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El diagrama de actividades y casos de usos fue generado utilizando las herramientos de diseño de lucid.app</a:t>
            </a:r>
          </a:p>
          <a:p>
            <a:r>
              <a:rPr lang="es-419" dirty="0" smtClean="0"/>
              <a:t>El cual consistio inicialmente en el los pasos desde la reserva del cliente hasta su check in</a:t>
            </a:r>
            <a:endParaRPr lang="es-41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a39d9aa3c_0_37"/>
          <p:cNvSpPr txBox="1">
            <a:spLocks noGrp="1"/>
          </p:cNvSpPr>
          <p:nvPr>
            <p:ph type="title"/>
          </p:nvPr>
        </p:nvSpPr>
        <p:spPr>
          <a:xfrm>
            <a:off x="4638907" y="1265354"/>
            <a:ext cx="7553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s-CL"/>
              <a:t>Metodología de Desarrollo</a:t>
            </a:r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4638907" y="2632841"/>
            <a:ext cx="6034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Utilizamos la metodología de desarrollo </a:t>
            </a:r>
            <a:r>
              <a:rPr lang="es-ES" sz="1600" dirty="0" err="1" smtClean="0"/>
              <a:t>scrum</a:t>
            </a:r>
            <a:r>
              <a:rPr lang="es-ES" sz="1600" dirty="0" smtClean="0"/>
              <a:t> para un desarrollo ágil que se adapto a la perfección a nuestros itinerarios de desarrollo, pues es muy eficiente y flexible, ya que nuestro equipo se auto gestiona y es multifuncional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39d9aa3c_0_47"/>
          <p:cNvSpPr txBox="1">
            <a:spLocks noGrp="1"/>
          </p:cNvSpPr>
          <p:nvPr>
            <p:ph type="title"/>
          </p:nvPr>
        </p:nvSpPr>
        <p:spPr>
          <a:xfrm>
            <a:off x="4352036" y="1411165"/>
            <a:ext cx="7553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es-MX" dirty="0"/>
              <a:t>Principales épicas del proyecto</a:t>
            </a:r>
            <a:endParaRPr dirty="0"/>
          </a:p>
        </p:txBody>
      </p:sp>
      <p:graphicFrame>
        <p:nvGraphicFramePr>
          <p:cNvPr id="136" name="Google Shape;136;g13a39d9aa3c_0_47"/>
          <p:cNvGraphicFramePr/>
          <p:nvPr>
            <p:extLst>
              <p:ext uri="{D42A27DB-BD31-4B8C-83A1-F6EECF244321}">
                <p14:modId xmlns:p14="http://schemas.microsoft.com/office/powerpoint/2010/main" val="3506584887"/>
              </p:ext>
            </p:extLst>
          </p:nvPr>
        </p:nvGraphicFramePr>
        <p:xfrm>
          <a:off x="681319" y="2838516"/>
          <a:ext cx="10676736" cy="3505280"/>
        </p:xfrm>
        <a:graphic>
          <a:graphicData uri="http://schemas.openxmlformats.org/drawingml/2006/table">
            <a:tbl>
              <a:tblPr firstRow="1" bandRow="1">
                <a:noFill/>
                <a:tableStyleId>{C297E141-9114-4254-9B06-B6A74F94F3B0}</a:tableStyleId>
              </a:tblPr>
              <a:tblGrid>
                <a:gridCol w="1219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59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115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strike="noStrike" cap="none" dirty="0"/>
                        <a:t>Nro. Épica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strike="noStrike" cap="none" dirty="0"/>
                        <a:t>Nombre Épica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L" sz="1800" u="none" strike="noStrike" cap="none" dirty="0"/>
                        <a:t>Propósito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0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 dirty="0" smtClean="0"/>
                        <a:t>Implementación de ambiente de desarrollo y producción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Implementar el</a:t>
                      </a:r>
                      <a:r>
                        <a:rPr lang="es-ES" sz="1800" u="none" strike="noStrike" cap="none" baseline="0" dirty="0" smtClean="0"/>
                        <a:t> ambiente de desarrollo y producción del proyecto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400" u="none" strike="noStrike" cap="none" dirty="0" smtClean="0"/>
                        <a:t>1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 dirty="0" smtClean="0"/>
                        <a:t>Gestión de Habitaciones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Gestionar y poder ver las habitaciones disponibles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2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 dirty="0" smtClean="0"/>
                        <a:t>Gestión de reserva de Habitaciones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Gestión y realización de la</a:t>
                      </a:r>
                      <a:r>
                        <a:rPr lang="es-ES" sz="1800" u="none" strike="noStrike" cap="none" baseline="0" dirty="0" smtClean="0"/>
                        <a:t> reserva de habitaciones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800" u="none" strike="noStrike" cap="none" dirty="0" smtClean="0"/>
                        <a:t>3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 dirty="0" smtClean="0"/>
                        <a:t>Mejora de la Eficiencia en la Gestión de Reservas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u="none" strike="noStrike" cap="none" dirty="0" smtClean="0"/>
                        <a:t>Otorgar herramientas al personal del hotel para la modificación</a:t>
                      </a:r>
                      <a:r>
                        <a:rPr lang="es-ES" sz="1800" u="none" strike="noStrike" cap="none" baseline="0" dirty="0" smtClean="0"/>
                        <a:t> de las habitación y la realización de informes para el personal administrativo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53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1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39d9aa3c_0_57"/>
          <p:cNvSpPr txBox="1">
            <a:spLocks noGrp="1"/>
          </p:cNvSpPr>
          <p:nvPr>
            <p:ph type="title"/>
          </p:nvPr>
        </p:nvSpPr>
        <p:spPr>
          <a:xfrm>
            <a:off x="8570259" y="426912"/>
            <a:ext cx="3837030" cy="72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L" sz="3200" dirty="0" err="1"/>
              <a:t>Product</a:t>
            </a:r>
            <a:r>
              <a:rPr lang="es-CL" sz="3200" dirty="0"/>
              <a:t> Backlog</a:t>
            </a:r>
            <a:endParaRPr sz="3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C59F08A-5507-9CC2-217B-500293FAEC99}"/>
              </a:ext>
            </a:extLst>
          </p:cNvPr>
          <p:cNvSpPr txBox="1"/>
          <p:nvPr/>
        </p:nvSpPr>
        <p:spPr>
          <a:xfrm>
            <a:off x="4593824" y="1401501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Estado actual del proyecto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" y="1709277"/>
            <a:ext cx="10200289" cy="5073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642</Words>
  <Application>Microsoft Office PowerPoint</Application>
  <PresentationFormat>Panorámica</PresentationFormat>
  <Paragraphs>73</Paragraphs>
  <Slides>12</Slides>
  <Notes>11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Calibri</vt:lpstr>
      <vt:lpstr>Tema de Office</vt:lpstr>
      <vt:lpstr>Ingeniería de Software “Web App Hotelería”</vt:lpstr>
      <vt:lpstr>Problemática a Resolver</vt:lpstr>
      <vt:lpstr>Requerimientos de alto nivel</vt:lpstr>
      <vt:lpstr>Visión Inicial del Producto Definición  de la Solución</vt:lpstr>
      <vt:lpstr>Tecnologías del Desarrollo e implementación</vt:lpstr>
      <vt:lpstr>Presentación de PowerPoint</vt:lpstr>
      <vt:lpstr>Metodología de Desarrollo</vt:lpstr>
      <vt:lpstr>Principales épicas del proyecto</vt:lpstr>
      <vt:lpstr>Product Backlog</vt:lpstr>
      <vt:lpstr>Análisis de Retrospectiva</vt:lpstr>
      <vt:lpstr>Vídeo Sprint. Funcionalidad del sistema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“Nombre Proyecto” Estado de avance Proyecto Semana x</dc:title>
  <dc:creator>Sala_</dc:creator>
  <cp:lastModifiedBy>Pc Gamer</cp:lastModifiedBy>
  <cp:revision>22</cp:revision>
  <dcterms:created xsi:type="dcterms:W3CDTF">2015-07-01T15:45:01Z</dcterms:created>
  <dcterms:modified xsi:type="dcterms:W3CDTF">2023-10-02T23:34:19Z</dcterms:modified>
</cp:coreProperties>
</file>